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8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19"/>
  </p:notesMasterIdLst>
  <p:sldIdLst>
    <p:sldId id="256" r:id="rId2"/>
    <p:sldId id="275" r:id="rId3"/>
    <p:sldId id="257" r:id="rId4"/>
    <p:sldId id="270" r:id="rId5"/>
    <p:sldId id="271" r:id="rId6"/>
    <p:sldId id="272" r:id="rId7"/>
    <p:sldId id="273" r:id="rId8"/>
    <p:sldId id="260" r:id="rId9"/>
    <p:sldId id="261" r:id="rId10"/>
    <p:sldId id="262" r:id="rId11"/>
    <p:sldId id="263" r:id="rId12"/>
    <p:sldId id="265" r:id="rId13"/>
    <p:sldId id="266" r:id="rId14"/>
    <p:sldId id="267" r:id="rId15"/>
    <p:sldId id="268" r:id="rId16"/>
    <p:sldId id="269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6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70018" autoAdjust="0"/>
  </p:normalViewPr>
  <p:slideViewPr>
    <p:cSldViewPr snapToGrid="0">
      <p:cViewPr varScale="1">
        <p:scale>
          <a:sx n="52" d="100"/>
          <a:sy n="52" d="100"/>
        </p:scale>
        <p:origin x="1446" y="66"/>
      </p:cViewPr>
      <p:guideLst/>
    </p:cSldViewPr>
  </p:slideViewPr>
  <p:outlineViewPr>
    <p:cViewPr>
      <p:scale>
        <a:sx n="33" d="100"/>
        <a:sy n="33" d="100"/>
      </p:scale>
      <p:origin x="0" y="-1206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187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5T07:37:05.018" idx="6">
    <p:pos x="6331" y="1293"/>
    <p:text>Focus more on why its fun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24T20:11:01.876" idx="4">
    <p:pos x="10" y="10"/>
    <p:text>Add why STEM is important</p:text>
    <p:extLst>
      <p:ext uri="{C676402C-5697-4E1C-873F-D02D1690AC5C}">
        <p15:threadingInfo xmlns:p15="http://schemas.microsoft.com/office/powerpoint/2012/main" timeZoneBias="420"/>
      </p:ext>
    </p:extLst>
  </p:cm>
  <p:cm authorId="1" dt="2019-03-24T20:11:17.441" idx="5">
    <p:pos x="10" y="106"/>
    <p:text>Look up other people's stem presentations</p:text>
    <p:extLst>
      <p:ext uri="{C676402C-5697-4E1C-873F-D02D1690AC5C}">
        <p15:threadingInfo xmlns:p15="http://schemas.microsoft.com/office/powerpoint/2012/main" timeZoneBias="420">
          <p15:parentCm authorId="1" idx="4"/>
        </p15:threadingInfo>
      </p:ext>
    </p:extLst>
  </p:cm>
</p:cmLst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media/media1.mp4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65962D-BA7F-41BF-A531-D1A50968E455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E294E1-2EC1-45A2-BB58-D53523C0A3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000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88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Build season</a:t>
            </a:r>
            <a:r>
              <a:rPr lang="en-US" baseline="0" dirty="0" smtClean="0"/>
              <a:t> starts in January and lasts for 6 weeks</a:t>
            </a:r>
          </a:p>
          <a:p>
            <a:r>
              <a:rPr lang="en-US" baseline="0" dirty="0" smtClean="0"/>
              <a:t>We spend over 5 hours a day after school working on our robot</a:t>
            </a:r>
          </a:p>
          <a:p>
            <a:r>
              <a:rPr lang="en-US" baseline="0" dirty="0" smtClean="0"/>
              <a:t>Here is one of our robots from last year!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3898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6172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Stem is</a:t>
            </a:r>
            <a:r>
              <a:rPr lang="en-US" baseline="0" dirty="0" smtClean="0"/>
              <a:t> Science, Technology, Engineering, and Math</a:t>
            </a:r>
          </a:p>
          <a:p>
            <a:r>
              <a:rPr lang="en-US" dirty="0" smtClean="0"/>
              <a:t>Stem</a:t>
            </a:r>
            <a:r>
              <a:rPr lang="en-US" baseline="0" dirty="0" smtClean="0"/>
              <a:t> jobs are projected to grow 13% in 10 years</a:t>
            </a:r>
          </a:p>
          <a:p>
            <a:r>
              <a:rPr lang="en-US" baseline="0" dirty="0" smtClean="0"/>
              <a:t>93% of Stem jobs are higher than the national average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3544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</a:t>
            </a:r>
            <a:r>
              <a:rPr lang="en-US" baseline="0" dirty="0" smtClean="0"/>
              <a:t> stands for “For Inspiration and Recognition of Science and Technology”</a:t>
            </a:r>
          </a:p>
          <a:p>
            <a:r>
              <a:rPr lang="en-US" dirty="0" smtClean="0"/>
              <a:t>FIRST is a</a:t>
            </a:r>
            <a:r>
              <a:rPr lang="en-US" baseline="0" dirty="0" smtClean="0"/>
              <a:t>n organization that tries to make people passionate about stem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806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Teaches</a:t>
            </a:r>
            <a:r>
              <a:rPr lang="en-US" baseline="0" dirty="0" smtClean="0"/>
              <a:t> children science and coding through hands-on building challenges</a:t>
            </a:r>
          </a:p>
          <a:p>
            <a:r>
              <a:rPr lang="en-US" baseline="0" dirty="0" smtClean="0"/>
              <a:t>For grades K-4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764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Students</a:t>
            </a:r>
            <a:r>
              <a:rPr lang="en-US" baseline="0" dirty="0" smtClean="0"/>
              <a:t> automatic robots and create custom solutions related to the annual theme</a:t>
            </a:r>
          </a:p>
          <a:p>
            <a:r>
              <a:rPr lang="en-US" baseline="0" dirty="0" smtClean="0"/>
              <a:t>Grades 4-8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869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Teams build and program</a:t>
            </a:r>
            <a:r>
              <a:rPr lang="en-US" baseline="0" dirty="0" smtClean="0"/>
              <a:t> robots and play thrilling, head-to-head competition</a:t>
            </a:r>
          </a:p>
          <a:p>
            <a:r>
              <a:rPr lang="en-US" baseline="0" dirty="0" smtClean="0"/>
              <a:t>For grades 7-12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399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Teams</a:t>
            </a:r>
            <a:r>
              <a:rPr lang="en-US" baseline="0" dirty="0" smtClean="0"/>
              <a:t> make 125-pound robots </a:t>
            </a:r>
          </a:p>
          <a:p>
            <a:r>
              <a:rPr lang="en-US" baseline="0" dirty="0" smtClean="0"/>
              <a:t>Combines the excitement of sport with science and technology</a:t>
            </a:r>
          </a:p>
          <a:p>
            <a:r>
              <a:rPr lang="en-US" dirty="0" smtClean="0"/>
              <a:t>For</a:t>
            </a:r>
            <a:r>
              <a:rPr lang="en-US" baseline="0" dirty="0" smtClean="0"/>
              <a:t> high-schoolers (9-12)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5049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While in FIRST</a:t>
            </a:r>
            <a:r>
              <a:rPr lang="en-US" baseline="0" dirty="0" smtClean="0"/>
              <a:t>, you get to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aseline="0" dirty="0" smtClean="0"/>
              <a:t>Design and program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aseline="0" dirty="0" smtClean="0"/>
              <a:t>Learn from engineers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aseline="0" dirty="0" smtClean="0"/>
              <a:t>Design your own robot </a:t>
            </a: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8112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75% of alumni</a:t>
            </a:r>
            <a:r>
              <a:rPr lang="en-US" baseline="0" dirty="0" smtClean="0"/>
              <a:t> are in the stem field </a:t>
            </a:r>
          </a:p>
          <a:p>
            <a:r>
              <a:rPr lang="en-US" baseline="0" dirty="0" smtClean="0"/>
              <a:t>87% of participants take more challenging math and science courses</a:t>
            </a:r>
          </a:p>
          <a:p>
            <a:r>
              <a:rPr lang="en-US" baseline="0" dirty="0" smtClean="0"/>
              <a:t>Alumni are 2.6 likely to take an engineering course while in college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294E1-2EC1-45A2-BB58-D53523C0A38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65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336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35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164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32313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9875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781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9081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659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069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869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846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231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127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607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333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5484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351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30D585BA-DCC6-4232-9913-983EDE592FE2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024166-8AD9-4909-BCF6-46999275F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770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6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6" Type="http://schemas.openxmlformats.org/officeDocument/2006/relationships/image" Target="../media/image6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OV"/><Relationship Id="rId1" Type="http://schemas.microsoft.com/office/2007/relationships/media" Target="../media/media4.MOV"/><Relationship Id="rId5" Type="http://schemas.openxmlformats.org/officeDocument/2006/relationships/image" Target="../media/image6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5" Type="http://schemas.openxmlformats.org/officeDocument/2006/relationships/comments" Target="../comments/commen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comments" Target="../comments/commen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FIRST Robotics Competition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Matthew Stringer</a:t>
            </a:r>
            <a:endParaRPr lang="en-US" dirty="0"/>
          </a:p>
        </p:txBody>
      </p:sp>
      <p:pic>
        <p:nvPicPr>
          <p:cNvPr id="1028" name="Picture 4" descr="Image result for first logo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080022" y="5208090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15474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Season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Starts in early January</a:t>
            </a:r>
          </a:p>
          <a:p>
            <a:r>
              <a:rPr lang="en-US" dirty="0" smtClean="0"/>
              <a:t>6 weeks to design, build, and program your </a:t>
            </a:r>
            <a:r>
              <a:rPr lang="en-US" dirty="0" smtClean="0"/>
              <a:t>robot</a:t>
            </a:r>
          </a:p>
          <a:p>
            <a:r>
              <a:rPr lang="en-US" dirty="0" smtClean="0"/>
              <a:t>Over 5 hours a day after school each day</a:t>
            </a:r>
            <a:endParaRPr lang="en-US" dirty="0" smtClean="0"/>
          </a:p>
        </p:txBody>
      </p:sp>
      <p:pic>
        <p:nvPicPr>
          <p:cNvPr id="10242" name="Picture 2" descr="http://nebula.wsimg.com/1bb5ed537378d1d3f90cb868ae77dc51?AccessKeyId=BCC28E758E7BA37A76CC&amp;disposition=0&amp;alloworigin=1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4452" y="452718"/>
            <a:ext cx="4056382" cy="6084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Image result for first log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833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Kennedy Robotics (3250) Robot 2018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4" descr="Image result for first logo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080022" y="5221738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63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the 2018 robot for the first time</a:t>
            </a:r>
            <a:endParaRPr lang="en-US" dirty="0"/>
          </a:p>
        </p:txBody>
      </p:sp>
      <p:pic>
        <p:nvPicPr>
          <p:cNvPr id="4" name="IMG_001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48708" y="1152983"/>
            <a:ext cx="3235325" cy="5265694"/>
          </a:xfrm>
        </p:spPr>
      </p:pic>
      <p:pic>
        <p:nvPicPr>
          <p:cNvPr id="7" name="Picture 6" descr="Image result for first logo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8087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Testing </a:t>
            </a:r>
            <a:r>
              <a:rPr lang="en-US" dirty="0" smtClean="0"/>
              <a:t>Automatic code</a:t>
            </a:r>
            <a:endParaRPr lang="en-US" dirty="0"/>
          </a:p>
        </p:txBody>
      </p:sp>
      <p:pic>
        <p:nvPicPr>
          <p:cNvPr id="4" name="IMG_0063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7850" y="2052638"/>
            <a:ext cx="7458075" cy="4195762"/>
          </a:xfrm>
        </p:spPr>
      </p:pic>
      <p:pic>
        <p:nvPicPr>
          <p:cNvPr id="8" name="Picture 7" descr="Image result for first logo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9432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Running </a:t>
            </a:r>
            <a:r>
              <a:rPr lang="en-US" dirty="0" smtClean="0"/>
              <a:t>Automatic Code </a:t>
            </a:r>
            <a:r>
              <a:rPr lang="en-US" dirty="0" smtClean="0"/>
              <a:t>on Practice day</a:t>
            </a:r>
            <a:endParaRPr lang="en-US" dirty="0"/>
          </a:p>
        </p:txBody>
      </p:sp>
      <p:pic>
        <p:nvPicPr>
          <p:cNvPr id="4" name="IMG_008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47850" y="2052638"/>
            <a:ext cx="7458075" cy="4195762"/>
          </a:xfrm>
        </p:spPr>
      </p:pic>
      <p:pic>
        <p:nvPicPr>
          <p:cNvPr id="7" name="Picture 6" descr="Image result for first logo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326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2018 Climb Testing</a:t>
            </a:r>
            <a:endParaRPr lang="en-US" dirty="0"/>
          </a:p>
        </p:txBody>
      </p:sp>
      <p:pic>
        <p:nvPicPr>
          <p:cNvPr id="4" name="IMG_031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18863" y="452718"/>
            <a:ext cx="3498092" cy="6075972"/>
          </a:xfrm>
        </p:spPr>
      </p:pic>
      <p:pic>
        <p:nvPicPr>
          <p:cNvPr id="7" name="Picture 6" descr="Image result for first logo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622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is robotics fun?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get to design and program your own robot</a:t>
            </a:r>
            <a:endParaRPr lang="en-US" dirty="0"/>
          </a:p>
          <a:p>
            <a:r>
              <a:rPr lang="en-US" dirty="0" smtClean="0"/>
              <a:t>You get to compete with students just like you</a:t>
            </a:r>
          </a:p>
          <a:p>
            <a:r>
              <a:rPr lang="en-US" dirty="0" smtClean="0"/>
              <a:t>The robots do funny things like</a:t>
            </a:r>
          </a:p>
          <a:p>
            <a:pPr lvl="1"/>
            <a:r>
              <a:rPr lang="en-US" dirty="0" smtClean="0"/>
              <a:t>Crash</a:t>
            </a:r>
          </a:p>
          <a:p>
            <a:pPr lvl="1"/>
            <a:r>
              <a:rPr lang="en-US" dirty="0" smtClean="0"/>
              <a:t>Fall </a:t>
            </a:r>
          </a:p>
          <a:p>
            <a:pPr lvl="1"/>
            <a:r>
              <a:rPr lang="en-US" dirty="0" smtClean="0"/>
              <a:t>Climb</a:t>
            </a:r>
          </a:p>
          <a:p>
            <a:pPr lvl="1"/>
            <a:r>
              <a:rPr lang="en-US" dirty="0" smtClean="0"/>
              <a:t>Get stuck in the field</a:t>
            </a:r>
          </a:p>
          <a:p>
            <a:pPr lvl="1"/>
            <a:r>
              <a:rPr lang="en-US" dirty="0" smtClean="0"/>
              <a:t>Throw things</a:t>
            </a:r>
          </a:p>
          <a:p>
            <a:r>
              <a:rPr lang="en-US" dirty="0" smtClean="0"/>
              <a:t>Its really fun to </a:t>
            </a:r>
            <a:r>
              <a:rPr lang="en-US" sz="2400" dirty="0" smtClean="0">
                <a:latin typeface="Comic Sans MS" panose="030F0702030302020204" pitchFamily="66" charset="0"/>
              </a:rPr>
              <a:t>WIN</a:t>
            </a:r>
            <a:r>
              <a:rPr lang="en-US" dirty="0" smtClean="0"/>
              <a:t>!</a:t>
            </a:r>
            <a:endParaRPr lang="en-US" dirty="0"/>
          </a:p>
        </p:txBody>
      </p:sp>
      <p:pic>
        <p:nvPicPr>
          <p:cNvPr id="5" name="Picture 4" descr="Image result for first logo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69190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116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School Outreach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2" y="2052918"/>
            <a:ext cx="4232963" cy="4195481"/>
          </a:xfrm>
        </p:spPr>
        <p:txBody>
          <a:bodyPr>
            <a:noAutofit/>
          </a:bodyPr>
          <a:lstStyle/>
          <a:p>
            <a:r>
              <a:rPr lang="en-US" sz="1800" dirty="0"/>
              <a:t>Sutter Middle School		</a:t>
            </a:r>
          </a:p>
          <a:p>
            <a:pPr lvl="1"/>
            <a:r>
              <a:rPr lang="en-US" dirty="0"/>
              <a:t>Address: 3150 I St, Sacramento, CA 95816</a:t>
            </a:r>
          </a:p>
          <a:p>
            <a:pPr lvl="1"/>
            <a:r>
              <a:rPr lang="en-US" dirty="0"/>
              <a:t>Phone: (916) 395-5370</a:t>
            </a:r>
          </a:p>
          <a:p>
            <a:r>
              <a:rPr lang="en-US" sz="1800" dirty="0" smtClean="0"/>
              <a:t>San Brannan Middle School</a:t>
            </a:r>
          </a:p>
          <a:p>
            <a:pPr lvl="1"/>
            <a:r>
              <a:rPr lang="en-US" dirty="0"/>
              <a:t>Address: 5301 Elmer Way, Sacramento, CA 95822</a:t>
            </a:r>
          </a:p>
          <a:p>
            <a:pPr lvl="1"/>
            <a:r>
              <a:rPr lang="en-US" dirty="0" smtClean="0"/>
              <a:t>Phone</a:t>
            </a:r>
            <a:r>
              <a:rPr lang="en-US" dirty="0"/>
              <a:t>: (916) </a:t>
            </a:r>
            <a:r>
              <a:rPr lang="en-US" dirty="0" smtClean="0"/>
              <a:t>395-5360</a:t>
            </a:r>
          </a:p>
          <a:p>
            <a:r>
              <a:rPr lang="en-US" sz="1800" dirty="0" smtClean="0"/>
              <a:t>California Middle School</a:t>
            </a:r>
          </a:p>
          <a:p>
            <a:pPr lvl="1"/>
            <a:r>
              <a:rPr lang="en-US" dirty="0"/>
              <a:t>Address: 1600 Vallejo Way, Sacramento, CA 95818</a:t>
            </a:r>
          </a:p>
          <a:p>
            <a:pPr lvl="1"/>
            <a:r>
              <a:rPr lang="en-US" dirty="0"/>
              <a:t>Phone: (916) 395-5302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127963" y="2022775"/>
            <a:ext cx="4981315" cy="43234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800" dirty="0" smtClean="0"/>
              <a:t>Pony Express Elementary</a:t>
            </a:r>
          </a:p>
          <a:p>
            <a:pPr lvl="1"/>
            <a:r>
              <a:rPr lang="en-US" dirty="0"/>
              <a:t>Address: 1250 56th Ave, Sacramento, CA 95831</a:t>
            </a:r>
          </a:p>
          <a:p>
            <a:pPr lvl="1"/>
            <a:r>
              <a:rPr lang="en-US" dirty="0" smtClean="0"/>
              <a:t>Phone</a:t>
            </a:r>
            <a:r>
              <a:rPr lang="en-US" dirty="0"/>
              <a:t>: (916) </a:t>
            </a:r>
            <a:r>
              <a:rPr lang="en-US" dirty="0" smtClean="0"/>
              <a:t>395-4690</a:t>
            </a:r>
          </a:p>
          <a:p>
            <a:r>
              <a:rPr lang="en-US" sz="1800" dirty="0" smtClean="0"/>
              <a:t>Caroline Wenzel</a:t>
            </a:r>
          </a:p>
          <a:p>
            <a:pPr lvl="1"/>
            <a:r>
              <a:rPr lang="en-US" dirty="0"/>
              <a:t>Address: 6870 Greenhaven </a:t>
            </a:r>
            <a:r>
              <a:rPr lang="en-US" dirty="0" err="1"/>
              <a:t>Dr</a:t>
            </a:r>
            <a:r>
              <a:rPr lang="en-US" dirty="0"/>
              <a:t>, Sacramento, CA 95831</a:t>
            </a:r>
          </a:p>
          <a:p>
            <a:pPr lvl="1"/>
            <a:r>
              <a:rPr lang="en-US" dirty="0" smtClean="0"/>
              <a:t>Phone</a:t>
            </a:r>
            <a:r>
              <a:rPr lang="en-US" dirty="0"/>
              <a:t>: (916) </a:t>
            </a:r>
            <a:r>
              <a:rPr lang="en-US" dirty="0" smtClean="0"/>
              <a:t>433-5432</a:t>
            </a:r>
          </a:p>
          <a:p>
            <a:r>
              <a:rPr lang="en-US" dirty="0" smtClean="0"/>
              <a:t>Matsuyama </a:t>
            </a:r>
            <a:r>
              <a:rPr lang="en-US" dirty="0"/>
              <a:t>Elementary</a:t>
            </a:r>
          </a:p>
          <a:p>
            <a:pPr lvl="1"/>
            <a:r>
              <a:rPr lang="en-US" dirty="0"/>
              <a:t>Address: 7680 </a:t>
            </a:r>
            <a:r>
              <a:rPr lang="en-US" dirty="0" err="1"/>
              <a:t>Windbridge</a:t>
            </a:r>
            <a:r>
              <a:rPr lang="en-US" dirty="0"/>
              <a:t> </a:t>
            </a:r>
            <a:r>
              <a:rPr lang="en-US" dirty="0" err="1"/>
              <a:t>Dr</a:t>
            </a:r>
            <a:r>
              <a:rPr lang="en-US" dirty="0"/>
              <a:t>, Sacramento, CA 95831</a:t>
            </a:r>
          </a:p>
          <a:p>
            <a:pPr lvl="1"/>
            <a:r>
              <a:rPr lang="en-US" dirty="0"/>
              <a:t>Phone: (916) 395-4650</a:t>
            </a:r>
          </a:p>
          <a:p>
            <a:pPr lvl="1"/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03312" y="1442160"/>
            <a:ext cx="303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Middle Schools</a:t>
            </a:r>
            <a:endParaRPr lang="en-US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964190" y="1483916"/>
            <a:ext cx="3031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Elementary Schools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18660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03313" y="2052918"/>
            <a:ext cx="5324784" cy="4195481"/>
          </a:xfrm>
        </p:spPr>
        <p:txBody>
          <a:bodyPr/>
          <a:lstStyle/>
          <a:p>
            <a:r>
              <a:rPr lang="en-US" dirty="0" smtClean="0"/>
              <a:t>STEM stands for “Science, Technology, Engineering, and Mathematics”</a:t>
            </a:r>
          </a:p>
          <a:p>
            <a:r>
              <a:rPr lang="en-US" dirty="0" smtClean="0"/>
              <a:t>STEM jobs are projected to grow 13% from 2017 to 2027</a:t>
            </a:r>
          </a:p>
          <a:p>
            <a:r>
              <a:rPr lang="en-US" dirty="0" smtClean="0"/>
              <a:t>93% of STEM jobs have wages higher than the national average</a:t>
            </a:r>
          </a:p>
          <a:p>
            <a:endParaRPr lang="en-US" dirty="0"/>
          </a:p>
        </p:txBody>
      </p:sp>
      <p:pic>
        <p:nvPicPr>
          <p:cNvPr id="2050" name="Picture 2" descr="Image result for st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3921" y="2052918"/>
            <a:ext cx="4832698" cy="30376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Image result for first log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1546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57839" y="1937229"/>
            <a:ext cx="9637486" cy="4426857"/>
          </a:xfrm>
          <a:prstGeom prst="rect">
            <a:avLst/>
          </a:prstGeom>
          <a:blipFill dpi="0" rotWithShape="1">
            <a:blip r:embed="rId3">
              <a:alphaModFix amt="73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FIRST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FIRST stands for “For Inspiration and Recognition of Science and Technology</a:t>
            </a:r>
            <a:r>
              <a:rPr lang="en-US" dirty="0" smtClean="0"/>
              <a:t>”</a:t>
            </a:r>
            <a:endParaRPr lang="en-US" dirty="0" smtClean="0"/>
          </a:p>
          <a:p>
            <a:r>
              <a:rPr lang="en-US" dirty="0" smtClean="0"/>
              <a:t>FIRST </a:t>
            </a:r>
            <a:r>
              <a:rPr lang="en-US" dirty="0" smtClean="0"/>
              <a:t>is a nonprofit organization that works to inspire students to pursue </a:t>
            </a:r>
            <a:r>
              <a:rPr lang="en-US" dirty="0" smtClean="0"/>
              <a:t>STEM</a:t>
            </a:r>
            <a:endParaRPr lang="en-US" dirty="0" smtClean="0"/>
          </a:p>
        </p:txBody>
      </p:sp>
      <p:pic>
        <p:nvPicPr>
          <p:cNvPr id="8" name="Picture 7" descr="Image result for first log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791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lated imag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0217" y="2220231"/>
            <a:ext cx="6553029" cy="34403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Lego League Jr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086905" cy="4195763"/>
          </a:xfrm>
        </p:spPr>
        <p:txBody>
          <a:bodyPr/>
          <a:lstStyle/>
          <a:p>
            <a:r>
              <a:rPr lang="en-US" dirty="0" smtClean="0"/>
              <a:t>Introduces </a:t>
            </a:r>
            <a:r>
              <a:rPr lang="en-US" dirty="0"/>
              <a:t>young children to science and coding concepts through hands-on, playful building challenges.</a:t>
            </a:r>
          </a:p>
          <a:p>
            <a:r>
              <a:rPr lang="en-US" dirty="0"/>
              <a:t>Grades </a:t>
            </a:r>
            <a:r>
              <a:rPr lang="en-US" dirty="0" smtClean="0"/>
              <a:t>K-4</a:t>
            </a:r>
            <a:endParaRPr lang="en-US" dirty="0"/>
          </a:p>
        </p:txBody>
      </p:sp>
      <p:pic>
        <p:nvPicPr>
          <p:cNvPr id="9" name="Picture 8" descr="Image result for first log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1337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Lego League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Students program autonomous robots and design an innovative solution related to the annual theme.</a:t>
            </a:r>
          </a:p>
          <a:p>
            <a:r>
              <a:rPr lang="en-US" dirty="0"/>
              <a:t>Grades 4-8</a:t>
            </a:r>
          </a:p>
        </p:txBody>
      </p:sp>
      <p:pic>
        <p:nvPicPr>
          <p:cNvPr id="5122" name="Picture 2" descr="Image result for first lego league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2505" y="2220686"/>
            <a:ext cx="6007795" cy="34638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Image result for first log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4146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Tech Challenge (FTC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Teams design, build, and program robots, develop strategy, and engage in thrilling, head-to-head competition. </a:t>
            </a:r>
          </a:p>
          <a:p>
            <a:r>
              <a:rPr lang="en-US" dirty="0"/>
              <a:t>Grades </a:t>
            </a:r>
            <a:r>
              <a:rPr lang="en-US" dirty="0" smtClean="0"/>
              <a:t>7-12</a:t>
            </a:r>
            <a:endParaRPr lang="en-US" dirty="0"/>
          </a:p>
        </p:txBody>
      </p:sp>
      <p:pic>
        <p:nvPicPr>
          <p:cNvPr id="6146" name="Picture 2" descr="Image result for FTC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216" y="2195977"/>
            <a:ext cx="5882842" cy="39249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Image result for first log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0632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mage result for FRC 3250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02"/>
          <a:stretch/>
        </p:blipFill>
        <p:spPr bwMode="auto">
          <a:xfrm>
            <a:off x="5499651" y="2060575"/>
            <a:ext cx="5973900" cy="39814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Robotics Competition (FRC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Teams </a:t>
            </a:r>
            <a:r>
              <a:rPr lang="en-US" dirty="0"/>
              <a:t>compete with 125-pound robots, combining the excitement of sport with the rigors of science and </a:t>
            </a:r>
            <a:r>
              <a:rPr lang="en-US" dirty="0" smtClean="0"/>
              <a:t>technology</a:t>
            </a:r>
          </a:p>
          <a:p>
            <a:r>
              <a:rPr lang="en-US" dirty="0"/>
              <a:t>The robot must follow strict rules from a manual</a:t>
            </a:r>
          </a:p>
          <a:p>
            <a:r>
              <a:rPr lang="en-US" dirty="0"/>
              <a:t>Teams of high school students are challenged to build industrial-size robots to play a difficult field game in alliance with other </a:t>
            </a:r>
            <a:r>
              <a:rPr lang="en-US" dirty="0" smtClean="0"/>
              <a:t>teams</a:t>
            </a:r>
            <a:endParaRPr lang="en-US" dirty="0"/>
          </a:p>
          <a:p>
            <a:r>
              <a:rPr lang="en-US" dirty="0"/>
              <a:t>Grades </a:t>
            </a:r>
            <a:r>
              <a:rPr lang="en-US" dirty="0" smtClean="0"/>
              <a:t>9-12</a:t>
            </a:r>
            <a:endParaRPr lang="en-US" dirty="0"/>
          </a:p>
        </p:txBody>
      </p:sp>
      <p:pic>
        <p:nvPicPr>
          <p:cNvPr id="9" name="Picture 8" descr="Image result for first log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4311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get </a:t>
            </a:r>
            <a:r>
              <a:rPr lang="en-US" dirty="0" smtClean="0"/>
              <a:t>to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Design and program</a:t>
            </a:r>
          </a:p>
          <a:p>
            <a:r>
              <a:rPr lang="en-US" dirty="0" smtClean="0"/>
              <a:t>Work </a:t>
            </a:r>
            <a:r>
              <a:rPr lang="en-US" dirty="0"/>
              <a:t>alongside professional </a:t>
            </a:r>
            <a:r>
              <a:rPr lang="en-US" dirty="0" smtClean="0"/>
              <a:t>engineers</a:t>
            </a:r>
          </a:p>
          <a:p>
            <a:r>
              <a:rPr lang="en-US" dirty="0"/>
              <a:t>Build and compete with a robot of their own </a:t>
            </a:r>
            <a:r>
              <a:rPr lang="en-US" dirty="0" smtClean="0"/>
              <a:t>design</a:t>
            </a:r>
            <a:endParaRPr lang="en-US" dirty="0" smtClean="0"/>
          </a:p>
        </p:txBody>
      </p:sp>
      <p:pic>
        <p:nvPicPr>
          <p:cNvPr id="8196" name="Picture 4" descr="http://nebula.wsimg.com/eacf006a6c44ea568fb9daa91ce917eb?AccessKeyId=4742D218AC35B2E6470F&amp;disposition=0&amp;alloworigin=1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335" y="1953834"/>
            <a:ext cx="5667340" cy="37782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mage result for first log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28339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75% of FIRST Alumni are in a STEM Field as a student or professional</a:t>
            </a:r>
          </a:p>
          <a:p>
            <a:r>
              <a:rPr lang="en-US" dirty="0" smtClean="0"/>
              <a:t>2 times as likely to show gains in their interest of STEM</a:t>
            </a:r>
          </a:p>
          <a:p>
            <a:r>
              <a:rPr lang="en-US" dirty="0" smtClean="0"/>
              <a:t>87% 	of participants plan to take a more challenging Math or Science Course</a:t>
            </a:r>
          </a:p>
          <a:p>
            <a:r>
              <a:rPr lang="en-US" dirty="0" smtClean="0"/>
              <a:t>FIRST Alumni are 2.6 times more likely to enroll in an engineering course their freshman year</a:t>
            </a:r>
            <a:endParaRPr lang="en-US" dirty="0"/>
          </a:p>
        </p:txBody>
      </p:sp>
      <p:pic>
        <p:nvPicPr>
          <p:cNvPr id="9218" name="Picture 2" descr="http://nebula.wsimg.com/c3d3c692f38c6420995d3f720e063552?AccessKeyId=BCC28E758E7BA37A76CC&amp;disposition=0&amp;alloworigin=1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7379" y="1853248"/>
            <a:ext cx="5954940" cy="39699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Image result for first logo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805"/>
          <a:stretch/>
        </p:blipFill>
        <p:spPr bwMode="auto">
          <a:xfrm>
            <a:off x="9148261" y="5290285"/>
            <a:ext cx="3434976" cy="1629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247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624</TotalTime>
  <Words>621</Words>
  <Application>Microsoft Office PowerPoint</Application>
  <PresentationFormat>Widescreen</PresentationFormat>
  <Paragraphs>107</Paragraphs>
  <Slides>17</Slides>
  <Notes>11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Century Gothic</vt:lpstr>
      <vt:lpstr>Comic Sans MS</vt:lpstr>
      <vt:lpstr>Wingdings 3</vt:lpstr>
      <vt:lpstr>Ion</vt:lpstr>
      <vt:lpstr>FIRST Robotics Competition</vt:lpstr>
      <vt:lpstr>What is Stem</vt:lpstr>
      <vt:lpstr>What is FIRST</vt:lpstr>
      <vt:lpstr>FIRST Lego League Jr</vt:lpstr>
      <vt:lpstr>FIRST Lego League</vt:lpstr>
      <vt:lpstr>FIRST Tech Challenge (FTC)</vt:lpstr>
      <vt:lpstr>FIRST Robotics Competition (FRC)</vt:lpstr>
      <vt:lpstr>You get to </vt:lpstr>
      <vt:lpstr>Impact</vt:lpstr>
      <vt:lpstr>Build Season </vt:lpstr>
      <vt:lpstr>Kennedy Robotics (3250) Robot 2018</vt:lpstr>
      <vt:lpstr>Running the 2018 robot for the first time</vt:lpstr>
      <vt:lpstr>Testing Automatic code</vt:lpstr>
      <vt:lpstr>Running Automatic Code on Practice day</vt:lpstr>
      <vt:lpstr>2018 Climb Testing</vt:lpstr>
      <vt:lpstr>Why is robotics fun?</vt:lpstr>
      <vt:lpstr>School Outreach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Robotics Competition</dc:title>
  <dc:creator>user</dc:creator>
  <cp:lastModifiedBy>user</cp:lastModifiedBy>
  <cp:revision>47</cp:revision>
  <dcterms:created xsi:type="dcterms:W3CDTF">2019-03-24T18:54:38Z</dcterms:created>
  <dcterms:modified xsi:type="dcterms:W3CDTF">2019-03-27T06:01:44Z</dcterms:modified>
</cp:coreProperties>
</file>

<file path=docProps/thumbnail.jpeg>
</file>